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Noteworthy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EBD2">
              <a:alpha val="48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254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lastRow>
    <a:fir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254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9BA7B4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B1A596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D231A"/>
              </a:solidFill>
              <a:prstDash val="solid"/>
              <a:miter lim="400000"/>
            </a:ln>
          </a:left>
          <a:right>
            <a:ln w="12700" cap="flat">
              <a:solidFill>
                <a:srgbClr val="3D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CA581">
              <a:alpha val="50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6333">
              <a:alpha val="75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19B68">
              <a:alpha val="50000"/>
            </a:srgbClr>
          </a:solidFill>
        </a:fill>
      </a:tcStyle>
    </a:wholeTbl>
    <a:band2H>
      <a:tcTxStyle b="def" i="def"/>
      <a:tcStyle>
        <a:tcBdr/>
        <a:fill>
          <a:solidFill>
            <a:srgbClr val="C09B6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45C39">
              <a:alpha val="8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77A48">
              <a:alpha val="8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3E29">
              <a:alpha val="85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828D8E"/>
              </a:solidFill>
              <a:prstDash val="solid"/>
              <a:miter lim="400000"/>
            </a:ln>
          </a:left>
          <a:right>
            <a:ln w="12700" cap="flat">
              <a:solidFill>
                <a:srgbClr val="828D8E"/>
              </a:solidFill>
              <a:prstDash val="solid"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E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89100"/>
            <a:ext cx="10464800" cy="34671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pPr/>
            <a:r>
              <a:t>Текст заголовка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1816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4251769"/>
            <a:ext cx="10464800" cy="88176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«Введите цитату здесь».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6362699"/>
            <a:ext cx="10464800" cy="667767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pPr/>
            <a:r>
              <a:t>–Иван Арсентьев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 — горизонт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sz="half" idx="13"/>
          </p:nvPr>
        </p:nvSpPr>
        <p:spPr>
          <a:xfrm>
            <a:off x="1573807" y="1421425"/>
            <a:ext cx="9855200" cy="5143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680200"/>
            <a:ext cx="10464800" cy="12700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pPr/>
            <a:r>
              <a:t>Текст заголовка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78359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89300"/>
            <a:ext cx="10464800" cy="31750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Текст заголовка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75450" y="1408083"/>
            <a:ext cx="4673600" cy="69723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65200" y="1397000"/>
            <a:ext cx="5600700" cy="4038600"/>
          </a:xfrm>
          <a:prstGeom prst="rect">
            <a:avLst/>
          </a:prstGeom>
        </p:spPr>
        <p:txBody>
          <a:bodyPr anchor="b"/>
          <a:lstStyle>
            <a:lvl1pPr algn="ctr">
              <a:defRPr sz="6800"/>
            </a:lvl1pPr>
          </a:lstStyle>
          <a:p>
            <a:pPr/>
            <a:r>
              <a:t>Текст заголовка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65200" y="5448300"/>
            <a:ext cx="5600700" cy="293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 — в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Текст заголовка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Текст заголовка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xfrm>
            <a:off x="1270000" y="2819400"/>
            <a:ext cx="10464800" cy="5842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31000" y="2857500"/>
            <a:ext cx="5003800" cy="5588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Текст заголовка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1270000" y="2819400"/>
            <a:ext cx="5016500" cy="5651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2800"/>
              </a:spcBef>
              <a:buBlip>
                <a:blip r:embed="rId2"/>
              </a:buBlip>
              <a:defRPr sz="3000"/>
            </a:lvl1pPr>
            <a:lvl2pPr marL="736600" indent="-368300">
              <a:spcBef>
                <a:spcPts val="2800"/>
              </a:spcBef>
              <a:buBlip>
                <a:blip r:embed="rId2"/>
              </a:buBlip>
              <a:defRPr sz="3000"/>
            </a:lvl2pPr>
            <a:lvl3pPr marL="1104900" indent="-368300">
              <a:spcBef>
                <a:spcPts val="2800"/>
              </a:spcBef>
              <a:buBlip>
                <a:blip r:embed="rId2"/>
              </a:buBlip>
              <a:defRPr sz="3000"/>
            </a:lvl3pPr>
            <a:lvl4pPr marL="1473200" indent="-368300">
              <a:spcBef>
                <a:spcPts val="2800"/>
              </a:spcBef>
              <a:buBlip>
                <a:blip r:embed="rId2"/>
              </a:buBlip>
              <a:defRPr sz="3000"/>
            </a:lvl4pPr>
            <a:lvl5pPr marL="1841500" indent="-368300">
              <a:spcBef>
                <a:spcPts val="2800"/>
              </a:spcBef>
              <a:buBlip>
                <a:blip r:embed="rId2"/>
              </a:buBlip>
              <a:defRPr sz="3000"/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Фото —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7396541" y="812918"/>
            <a:ext cx="4660900" cy="2984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7396541" y="4038718"/>
            <a:ext cx="4660900" cy="48641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25500"/>
            <a:ext cx="6197600" cy="80899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body" idx="1"/>
          </p:nvPr>
        </p:nvSpPr>
        <p:spPr>
          <a:xfrm>
            <a:off x="1270000" y="1168400"/>
            <a:ext cx="10464800" cy="741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/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1270000" y="635000"/>
            <a:ext cx="10464800" cy="210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Текст заголовка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38019" y="9296400"/>
            <a:ext cx="322040" cy="46647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xmlns:p14="http://schemas.microsoft.com/office/powerpoint/2010/main" spd="med" advClick="1"/>
  <p:txStyles>
    <p:titleStyle>
      <a:lvl1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1pPr>
      <a:lvl2pPr marL="0" marR="0" indent="2286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2pPr>
      <a:lvl3pPr marL="0" marR="0" indent="4572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3pPr>
      <a:lvl4pPr marL="0" marR="0" indent="6858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4pPr>
      <a:lvl5pPr marL="0" marR="0" indent="9144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5pPr>
      <a:lvl6pPr marL="0" marR="0" indent="11430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6pPr>
      <a:lvl7pPr marL="0" marR="0" indent="13716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7pPr>
      <a:lvl8pPr marL="0" marR="0" indent="16002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8pPr>
      <a:lvl9pPr marL="0" marR="0" indent="18288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1pPr>
      <a:lvl2pPr marL="9398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2pPr>
      <a:lvl3pPr marL="14097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3pPr>
      <a:lvl4pPr marL="18796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4pPr>
      <a:lvl5pPr marL="23495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5pPr>
      <a:lvl6pPr marL="28194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6pPr>
      <a:lvl7pPr marL="32893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7pPr>
      <a:lvl8pPr marL="37592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8pPr>
      <a:lvl9pPr marL="42291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Noteworthy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Noteworthy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Коммуникативно-деятельностные пробы</a:t>
            </a:r>
          </a:p>
        </p:txBody>
      </p:sp>
      <p:sp>
        <p:nvSpPr>
          <p:cNvPr id="120" name="Shape 120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algn="r" defTabSz="537463">
              <a:defRPr sz="3312"/>
            </a:pPr>
            <a:r>
              <a:t>Обшаров К.И.</a:t>
            </a:r>
          </a:p>
          <a:p>
            <a:pPr algn="r" defTabSz="537463">
              <a:defRPr sz="3312"/>
            </a:pPr>
            <a:r>
              <a:t>Психолог, сетевой  институт ПрЭСТО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Техническое задание</a:t>
            </a:r>
          </a:p>
        </p:txBody>
      </p:sp>
      <p:sp>
        <p:nvSpPr>
          <p:cNvPr id="145" name="Shape 1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Выбрать коммуникативную задачу</a:t>
            </a:r>
          </a:p>
          <a:p>
            <a:pPr>
              <a:buBlip>
                <a:blip r:embed="rId2"/>
              </a:buBlip>
            </a:pPr>
            <a:r>
              <a:t>Назвать три профессии, где эта задача наиболее ярко решается</a:t>
            </a:r>
          </a:p>
          <a:p>
            <a:pPr>
              <a:buBlip>
                <a:blip r:embed="rId2"/>
              </a:buBlip>
            </a:pPr>
            <a:r>
              <a:t>Выделить 3-4 компетенции</a:t>
            </a:r>
          </a:p>
          <a:p>
            <a:pPr>
              <a:buBlip>
                <a:blip r:embed="rId2"/>
              </a:buBlip>
            </a:pPr>
            <a:r>
              <a:t>Критерии оценки компетенций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Домашнее задание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5802" indent="-455802" defTabSz="566674">
              <a:spcBef>
                <a:spcPts val="2900"/>
              </a:spcBef>
              <a:buBlip>
                <a:blip r:embed="rId2"/>
              </a:buBlip>
              <a:defRPr sz="3686"/>
            </a:pPr>
            <a:r>
              <a:t>Зарегистрироваться в группе фейсбука "КДП"</a:t>
            </a:r>
          </a:p>
          <a:p>
            <a:pPr marL="455802" indent="-455802" defTabSz="566674">
              <a:spcBef>
                <a:spcPts val="2900"/>
              </a:spcBef>
              <a:buBlip>
                <a:blip r:embed="rId2"/>
              </a:buBlip>
              <a:defRPr sz="3686"/>
            </a:pPr>
            <a:r>
              <a:t>Текст с описанием компетенций и критериями их оценки к 06. 05.2016</a:t>
            </a:r>
          </a:p>
          <a:p>
            <a:pPr marL="455802" indent="-455802" defTabSz="566674">
              <a:spcBef>
                <a:spcPts val="2900"/>
              </a:spcBef>
              <a:buBlip>
                <a:blip r:embed="rId2"/>
              </a:buBlip>
              <a:defRPr sz="3686"/>
            </a:pPr>
            <a:r>
              <a:t>3 аудиозаписи разговора с профессионалом до 15 минут к  10 .05. 2016 </a:t>
            </a:r>
          </a:p>
          <a:p>
            <a:pPr marL="455802" indent="-455802" defTabSz="566674">
              <a:spcBef>
                <a:spcPts val="2900"/>
              </a:spcBef>
              <a:buBlip>
                <a:blip r:embed="rId2"/>
              </a:buBlip>
              <a:defRPr sz="3686"/>
            </a:pPr>
            <a:r>
              <a:t>Соблюдение сроков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3" name="Shape 12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Самоопределение vs профориентация</a:t>
            </a:r>
          </a:p>
          <a:p>
            <a:pPr>
              <a:buBlip>
                <a:blip r:embed="rId2"/>
              </a:buBlip>
            </a:pPr>
            <a:r>
              <a:t>Деятельностная проба vs профессиональная проба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91414">
              <a:defRPr sz="4824"/>
            </a:lvl1pPr>
          </a:lstStyle>
          <a:p>
            <a:pPr/>
            <a:r>
              <a:t>Этапы деятельностной пробы в лагере "Вперед, в будущее!"</a:t>
            </a:r>
          </a:p>
        </p:txBody>
      </p:sp>
      <p:sp>
        <p:nvSpPr>
          <p:cNvPr id="126" name="Shape 12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32308" indent="-432308" defTabSz="537463">
              <a:spcBef>
                <a:spcPts val="2700"/>
              </a:spcBef>
              <a:buBlip>
                <a:blip r:embed="rId2"/>
              </a:buBlip>
              <a:defRPr sz="3496"/>
            </a:pPr>
            <a:r>
              <a:t>Заявка</a:t>
            </a:r>
          </a:p>
          <a:p>
            <a:pPr marL="432308" indent="-432308" defTabSz="537463">
              <a:spcBef>
                <a:spcPts val="2700"/>
              </a:spcBef>
              <a:buBlip>
                <a:blip r:embed="rId2"/>
              </a:buBlip>
              <a:defRPr sz="3496"/>
            </a:pPr>
            <a:r>
              <a:t>Тьюториал</a:t>
            </a:r>
          </a:p>
          <a:p>
            <a:pPr marL="432308" indent="-432308" defTabSz="537463">
              <a:spcBef>
                <a:spcPts val="2700"/>
              </a:spcBef>
              <a:buBlip>
                <a:blip r:embed="rId2"/>
              </a:buBlip>
              <a:defRPr sz="3496"/>
            </a:pPr>
            <a:r>
              <a:t>Конструирование пробы совместно с профессионалом</a:t>
            </a:r>
          </a:p>
          <a:p>
            <a:pPr marL="432308" indent="-432308" defTabSz="537463">
              <a:spcBef>
                <a:spcPts val="2700"/>
              </a:spcBef>
              <a:buBlip>
                <a:blip r:embed="rId2"/>
              </a:buBlip>
              <a:defRPr sz="3496"/>
            </a:pPr>
            <a:r>
              <a:t>Прохождение пробы</a:t>
            </a:r>
          </a:p>
          <a:p>
            <a:pPr marL="432308" indent="-432308" defTabSz="537463">
              <a:spcBef>
                <a:spcPts val="2700"/>
              </a:spcBef>
              <a:buBlip>
                <a:blip r:embed="rId2"/>
              </a:buBlip>
              <a:defRPr sz="3496"/>
            </a:pPr>
            <a:r>
              <a:t>Рефлексивный тьюториал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Коммуникативные задачи</a:t>
            </a:r>
          </a:p>
        </p:txBody>
      </p:sp>
      <p:sp>
        <p:nvSpPr>
          <p:cNvPr id="129" name="Shape 129"/>
          <p:cNvSpPr/>
          <p:nvPr>
            <p:ph type="body" idx="1"/>
          </p:nvPr>
        </p:nvSpPr>
        <p:spPr>
          <a:prstGeom prst="rect">
            <a:avLst/>
          </a:prstGeom>
          <a:ln w="9525">
            <a:round/>
          </a:ln>
        </p:spPr>
        <p:txBody>
          <a:bodyPr/>
          <a:lstStyle/>
          <a:p>
            <a:pPr marL="571500" indent="-571500">
              <a:spcBef>
                <a:spcPts val="0"/>
              </a:spcBef>
              <a:buSzPct val="100000"/>
              <a:buAutoNum type="arabicPeriod" startAt="1"/>
              <a:defRPr sz="3000"/>
            </a:pPr>
            <a:r>
              <a:t>Диагностика</a:t>
            </a:r>
          </a:p>
          <a:p>
            <a:pPr marL="571500" indent="-571500">
              <a:spcBef>
                <a:spcPts val="0"/>
              </a:spcBef>
              <a:buSzPct val="100000"/>
              <a:buAutoNum type="arabicPeriod" startAt="1"/>
              <a:defRPr sz="3000"/>
            </a:pPr>
            <a:r>
              <a:t>Мотивация</a:t>
            </a:r>
          </a:p>
          <a:p>
            <a:pPr marL="571500" indent="-571500">
              <a:spcBef>
                <a:spcPts val="0"/>
              </a:spcBef>
              <a:buSzPct val="100000"/>
              <a:buAutoNum type="arabicPeriod" startAt="1"/>
              <a:defRPr sz="3000"/>
            </a:pPr>
            <a:r>
              <a:t>Оказание услуги</a:t>
            </a:r>
          </a:p>
          <a:p>
            <a:pPr marL="571500" indent="-571500">
              <a:spcBef>
                <a:spcPts val="0"/>
              </a:spcBef>
              <a:buSzPct val="100000"/>
              <a:buAutoNum type="arabicPeriod" startAt="1"/>
              <a:defRPr sz="3000"/>
            </a:pPr>
            <a:r>
              <a:t>Генерация продукта</a:t>
            </a:r>
          </a:p>
          <a:p>
            <a:pPr marL="571500" indent="-571500">
              <a:spcBef>
                <a:spcPts val="0"/>
              </a:spcBef>
              <a:buSzPct val="100000"/>
              <a:buAutoNum type="arabicPeriod" startAt="1"/>
              <a:defRPr sz="3000"/>
            </a:pPr>
            <a:r>
              <a:t>Создание образа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91414">
              <a:defRPr sz="4824"/>
            </a:lvl1pPr>
          </a:lstStyle>
          <a:p>
            <a:pPr/>
            <a:r>
              <a:t>Результат решения коммуникативных задач</a:t>
            </a:r>
          </a:p>
        </p:txBody>
      </p:sp>
      <p:sp>
        <p:nvSpPr>
          <p:cNvPr id="132" name="Shape 1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Наименование помехи</a:t>
            </a:r>
          </a:p>
          <a:p>
            <a:pPr>
              <a:buBlip>
                <a:blip r:embed="rId2"/>
              </a:buBlip>
            </a:pPr>
            <a:r>
              <a:t>Действие</a:t>
            </a:r>
          </a:p>
          <a:p>
            <a:pPr>
              <a:buBlip>
                <a:blip r:embed="rId2"/>
              </a:buBlip>
            </a:pPr>
            <a:r>
              <a:t>Удовольствие</a:t>
            </a:r>
          </a:p>
          <a:p>
            <a:pPr>
              <a:buBlip>
                <a:blip r:embed="rId2"/>
              </a:buBlip>
            </a:pPr>
            <a:r>
              <a:t>Решение</a:t>
            </a:r>
          </a:p>
          <a:p>
            <a:pPr>
              <a:buBlip>
                <a:blip r:embed="rId2"/>
              </a:buBlip>
            </a:pPr>
            <a:r>
              <a:t>Изменение восприятия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Решение коммуникативной задачи связано с наличием у человека нескольких компетенций</a:t>
            </a:r>
          </a:p>
          <a:p>
            <a:pPr>
              <a:buBlip>
                <a:blip r:embed="rId2"/>
              </a:buBlip>
            </a:pPr>
            <a:r>
              <a:t>Мотивация связана с умением преодолевать сопротивление </a:t>
            </a:r>
          </a:p>
          <a:p>
            <a:pPr>
              <a:buBlip>
                <a:blip r:embed="rId2"/>
              </a:buBlip>
            </a:pPr>
            <a:r>
              <a:t>Оказание услуги с умением выявлять ожидания клиента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Коммуникативная задача воплощается в разных формах в разных профессиях</a:t>
            </a:r>
          </a:p>
          <a:p>
            <a:pPr>
              <a:buBlip>
                <a:blip r:embed="rId2"/>
              </a:buBlip>
            </a:pPr>
            <a:r>
              <a:t>Например, диагностика. У врача - сбор анамнеза, пальпация, аускультация и т.д., у психолога - тестирование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6768"/>
            </a:lvl1pPr>
          </a:lstStyle>
          <a:p>
            <a:pPr/>
            <a:r>
              <a:t>Результат проекта в ученике</a:t>
            </a:r>
          </a:p>
        </p:txBody>
      </p:sp>
      <p:sp>
        <p:nvSpPr>
          <p:cNvPr id="139" name="Shape 1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Осознание универсальности коммуникативных задач. Понимание, что одна и та же задача решается по-разному в разных профессиях.</a:t>
            </a:r>
          </a:p>
          <a:p>
            <a:pPr>
              <a:buBlip>
                <a:blip r:embed="rId2"/>
              </a:buBlip>
            </a:pPr>
            <a:r>
              <a:t>Решение, какой задачей он хотел бы заниматься.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Этапы проекта</a:t>
            </a:r>
          </a:p>
        </p:txBody>
      </p:sp>
      <p:sp>
        <p:nvSpPr>
          <p:cNvPr id="142" name="Shape 142"/>
          <p:cNvSpPr/>
          <p:nvPr>
            <p:ph type="body" idx="1"/>
          </p:nvPr>
        </p:nvSpPr>
        <p:spPr>
          <a:xfrm>
            <a:off x="1270000" y="2988142"/>
            <a:ext cx="10464800" cy="5842000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</a:pPr>
            <a:r>
              <a:t>1 год- разработка самих КДП</a:t>
            </a:r>
          </a:p>
          <a:p>
            <a:pPr>
              <a:buBlip>
                <a:blip r:embed="rId2"/>
              </a:buBlip>
            </a:pPr>
            <a:r>
              <a:t>2год-разработка процедур выбора и рефлексии</a:t>
            </a:r>
          </a:p>
          <a:p>
            <a:pPr>
              <a:buBlip>
                <a:blip r:embed="rId2"/>
              </a:buBlip>
            </a:pPr>
            <a:r>
              <a:t>3год - создание управленческой модели.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Parchment">
  <a:themeElements>
    <a:clrScheme name="Parchment">
      <a:dk1>
        <a:srgbClr val="3E231A"/>
      </a:dk1>
      <a:lt1>
        <a:srgbClr val="24383E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Noteworthy Light"/>
        <a:ea typeface="Noteworthy Light"/>
        <a:cs typeface="Noteworthy Light"/>
      </a:majorFont>
      <a:minorFont>
        <a:latin typeface="Noteworthy Light"/>
        <a:ea typeface="Noteworthy Light"/>
        <a:cs typeface="Noteworthy Light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762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hment">
  <a:themeElements>
    <a:clrScheme name="Parchment">
      <a:dk1>
        <a:srgbClr val="000000"/>
      </a:dk1>
      <a:lt1>
        <a:srgbClr val="FFFFFF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Noteworthy Light"/>
        <a:ea typeface="Noteworthy Light"/>
        <a:cs typeface="Noteworthy Light"/>
      </a:majorFont>
      <a:minorFont>
        <a:latin typeface="Noteworthy Light"/>
        <a:ea typeface="Noteworthy Light"/>
        <a:cs typeface="Noteworthy Light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762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Noteworthy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